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06" autoAdjust="0"/>
  </p:normalViewPr>
  <p:slideViewPr>
    <p:cSldViewPr>
      <p:cViewPr>
        <p:scale>
          <a:sx n="88" d="100"/>
          <a:sy n="88" d="100"/>
        </p:scale>
        <p:origin x="-1282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0555E7-62D1-4FA2-ACC9-9F617CAECC21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183183-3631-4B12-9649-AE76C6AC41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941169"/>
            <a:ext cx="8515672" cy="1368152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 prst="relaxedIns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2" algn="ctr"/>
            <a:r>
              <a:rPr lang="ru-RU" sz="4400" b="1" dirty="0">
                <a:solidFill>
                  <a:schemeClr val="tx1"/>
                </a:solidFill>
                <a:latin typeface="BancoLightTT" pitchFamily="66" charset="-52"/>
              </a:rPr>
              <a:t>Профилактика социальных </a:t>
            </a:r>
            <a:r>
              <a:rPr lang="ru-RU" sz="4400" b="1" dirty="0" smtClean="0">
                <a:solidFill>
                  <a:schemeClr val="tx1"/>
                </a:solidFill>
                <a:latin typeface="BancoLightTT" pitchFamily="66" charset="-52"/>
              </a:rPr>
              <a:t>конфликтов</a:t>
            </a:r>
            <a:endParaRPr lang="ru-RU" sz="4400" dirty="0">
              <a:solidFill>
                <a:schemeClr val="tx1"/>
              </a:solidFill>
              <a:latin typeface="BancoLightTT" pitchFamily="66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pic>
        <p:nvPicPr>
          <p:cNvPr id="1026" name="Picture 2" descr="C:\Documents and Settings\User\Рабочий стол\ПРЕЗЕНТАЦИЯ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88640"/>
            <a:ext cx="3583401" cy="3874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Этапы разрешения конфликта.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i="1" dirty="0" smtClean="0"/>
              <a:t>создать атмосферу сотрудничества;</a:t>
            </a:r>
          </a:p>
          <a:p>
            <a:pPr lvl="0"/>
            <a:r>
              <a:rPr lang="ru-RU" b="1" i="1" dirty="0" smtClean="0"/>
              <a:t>стремиться к ясности отношений и общения;</a:t>
            </a:r>
          </a:p>
          <a:p>
            <a:pPr lvl="0"/>
            <a:r>
              <a:rPr lang="ru-RU" b="1" i="1" dirty="0" smtClean="0"/>
              <a:t>признать наличие конфликта;</a:t>
            </a:r>
          </a:p>
          <a:p>
            <a:pPr lvl="0"/>
            <a:r>
              <a:rPr lang="ru-RU" b="1" i="1" dirty="0" smtClean="0"/>
              <a:t>договориться о процедуре (где, когда и как начнется работа по его преодолению);</a:t>
            </a:r>
          </a:p>
          <a:p>
            <a:pPr lvl="0"/>
            <a:r>
              <a:rPr lang="ru-RU" b="1" i="1" dirty="0" smtClean="0"/>
              <a:t>очертить конфликт, т.е. определить его в терминах обоюдной проблемы, подлежащей урегулированию;</a:t>
            </a:r>
          </a:p>
          <a:p>
            <a:pPr lvl="0"/>
            <a:r>
              <a:rPr lang="ru-RU" b="1" i="1" dirty="0" smtClean="0"/>
              <a:t>добиться соглашения;</a:t>
            </a:r>
          </a:p>
          <a:p>
            <a:pPr lvl="0"/>
            <a:r>
              <a:rPr lang="ru-RU" b="1" i="1" dirty="0" smtClean="0"/>
              <a:t>установить срок решения;</a:t>
            </a:r>
          </a:p>
          <a:p>
            <a:pPr lvl="0"/>
            <a:r>
              <a:rPr lang="ru-RU" b="1" i="1" dirty="0" smtClean="0"/>
              <a:t>Воплотить план в жизнь;</a:t>
            </a:r>
          </a:p>
          <a:p>
            <a:pPr lvl="0"/>
            <a:r>
              <a:rPr lang="ru-RU" b="1" i="1" dirty="0" smtClean="0"/>
              <a:t>Оценить принятое решение.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21506" name="Picture 2" descr="C:\Documents and Settings\User\Рабочий стол\ПРЕЗЕНТАЦИЯ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6607" y="1412776"/>
            <a:ext cx="4697881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737032" cy="15316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Каковы основные направления деятельности по предупреждению конфликтов? </a:t>
            </a:r>
            <a:endParaRPr lang="ru-RU" dirty="0"/>
          </a:p>
        </p:txBody>
      </p:sp>
      <p:pic>
        <p:nvPicPr>
          <p:cNvPr id="22530" name="Picture 2" descr="C:\Documents and Settings\User\Рабочий стол\ПРЕЗЕНТАЦИЯ\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04864"/>
            <a:ext cx="2910540" cy="18722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6" y="4365104"/>
            <a:ext cx="4662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Оптимизация организационно-управленческих условий создания и функционирования компаний — важная объективно-субъективная предпосылка предупреждения конфликтов. 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65024" cy="11098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осуществляется профилактика конфликтов?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3674" y="1628800"/>
            <a:ext cx="4434350" cy="4680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</a:p>
          <a:p>
            <a:pPr>
              <a:buNone/>
            </a:pPr>
            <a:r>
              <a:rPr lang="ru-RU" b="1" i="1" dirty="0" smtClean="0"/>
              <a:t>       </a:t>
            </a:r>
            <a:r>
              <a:rPr lang="ru-RU" sz="3600" b="1" i="1" dirty="0" smtClean="0"/>
              <a:t>Предупреждению конфликтов способствует поддержание при взаимодействии людей и социальных групп баланса взаимозависимости в решениях и действиях. Каждому человеку изначально внутренне присуще стремление к свободе и независимости. Однако свобода каждого из нас не может обеспечиваться за счет свободы тех, с кем мы взаимодействуем. В ходе общения необходимо чувствовать, какая зависимость от нас партнера не является для него дискомфортной, и поддерживать комфортный баланс взаимозависимости.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User\Рабочий стол\ПРЕЗЕНТАЦИЯ\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050" y="4510088"/>
            <a:ext cx="2587625" cy="1719262"/>
          </a:xfrm>
          <a:prstGeom prst="rect">
            <a:avLst/>
          </a:prstGeom>
          <a:noFill/>
        </p:spPr>
      </p:pic>
      <p:pic>
        <p:nvPicPr>
          <p:cNvPr id="23555" name="Picture 3" descr="C:\Documents and Settings\User\Рабочий стол\ПРЕЗЕНТАЦИЯ\3 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432175" cy="20304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3356992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r>
              <a:rPr lang="ru-RU" sz="2000" b="1" i="1" dirty="0" smtClean="0"/>
              <a:t>Анализ конфликтов между людьми показывает, что мы осознанно или подсознательно фиксируем услуги, которые оказали мы, и те, которые оказали нам. Нарушение баланса взаимных услуг во взаимодействии людей чревато напряженностью в их взаимоотношениях и возможным конфликтом. </a:t>
            </a:r>
            <a:endParaRPr lang="ru-RU" sz="2000" b="1" i="1" dirty="0"/>
          </a:p>
        </p:txBody>
      </p:sp>
      <p:pic>
        <p:nvPicPr>
          <p:cNvPr id="23556" name="Picture 4" descr="C:\Documents and Settings\User\Рабочий стол\ПРЕЗЕНТАЦИЯ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08720"/>
            <a:ext cx="3307233" cy="2387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 rot="10800000" flipV="1">
            <a:off x="1259632" y="4196408"/>
            <a:ext cx="67687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belMediumTT" pitchFamily="2" charset="-52"/>
                <a:ea typeface="Calibri" pitchFamily="34" charset="0"/>
                <a:cs typeface="Times New Roman" pitchFamily="18" charset="0"/>
              </a:rPr>
              <a:t>Потенциальной предпосылкой конфликта может быть субъективно оцениваемое нарушение баланса, которое превосходит опять-таки субъективно оцениваемую партнерами допустимую величину.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KabelMediumTT" pitchFamily="2" charset="-52"/>
            </a:endParaRPr>
          </a:p>
        </p:txBody>
      </p:sp>
      <p:pic>
        <p:nvPicPr>
          <p:cNvPr id="24579" name="Picture 3" descr="C:\Documents and Settings\User\Рабочий стол\ПРЕЗЕНТАЦИЯ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0648"/>
            <a:ext cx="5256584" cy="3942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45012"/>
            <a:ext cx="7920880" cy="649408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конфликт.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Типы конфликтов.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 возникновения конфликтов.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 проходит в своем развитии несколько этапов.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разрешения конфликта.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Какова суть профилактики конфликтов?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Каковы основные направления деятельности по предупреждению конфликтов?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осуществляется профилактика конфликтов?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55429" y="548680"/>
            <a:ext cx="6365043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725144"/>
            <a:ext cx="5867400" cy="7909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/>
              <a:t>Что такое конфликт.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992126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Конфликт</a:t>
            </a: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 (от лат. </a:t>
            </a:r>
            <a:r>
              <a:rPr lang="ru-RU" sz="7200" b="1" dirty="0" err="1" smtClean="0">
                <a:latin typeface="Arial" pitchFamily="34" charset="0"/>
                <a:cs typeface="Arial" pitchFamily="34" charset="0"/>
              </a:rPr>
              <a:t>conflictus</a:t>
            </a: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 — столкновение), </a:t>
            </a:r>
            <a:r>
              <a:rPr lang="ru-RU" sz="7200" b="1" dirty="0" err="1" smtClean="0">
                <a:latin typeface="Arial" pitchFamily="34" charset="0"/>
                <a:cs typeface="Arial" pitchFamily="34" charset="0"/>
              </a:rPr>
              <a:t>столкновение</a:t>
            </a: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 противоположных интересов, взглядов, стремлений; серьёзное разногласие, острый спор, приводящий к борьбе.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215944"/>
            <a:ext cx="8208912" cy="62373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Типы конфликтов.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Межличностный конфликт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это, пожалуй, самый распространенный  тип конфликта. Межличностный конфликт может также проявляться и как столкновение личностей с различными чертами характера, взглядами и ценностями.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Конфликт между личностью и группой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который возникает, если ожидания группы находятся в противоречии с ожиданиями отдельной личности или если личность занимает позицию, отличающуюся от позиции группы.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Межгрупповой конфликт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который также распространен, поскольку организации состоят из множества групп, как формальных, так и неформальных. Даже в самых лучших организациях между такими группами могут возникать конфликты.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ПРЕЗЕНТАЦИЯ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8" y="263525"/>
            <a:ext cx="2857500" cy="2190750"/>
          </a:xfrm>
          <a:prstGeom prst="rect">
            <a:avLst/>
          </a:prstGeom>
          <a:noFill/>
        </p:spPr>
      </p:pic>
      <p:pic>
        <p:nvPicPr>
          <p:cNvPr id="17411" name="Picture 3" descr="C:\Documents and Settings\User\Рабочий стол\ПРЕЗЕНТАЦИЯ\p_10394d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2273050" cy="1837515"/>
          </a:xfrm>
          <a:prstGeom prst="rect">
            <a:avLst/>
          </a:prstGeom>
          <a:noFill/>
        </p:spPr>
      </p:pic>
      <p:pic>
        <p:nvPicPr>
          <p:cNvPr id="17412" name="Picture 4" descr="C:\Documents and Settings\User\Рабочий стол\ПРЕЗЕНТАЦИЯ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77072"/>
            <a:ext cx="3125813" cy="2573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447856" cy="5618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Причины возникновения конфликтов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i="1" dirty="0" smtClean="0"/>
              <a:t>1.     «Позиционный дефицит». Невозможность одновременного исполнения одной роли или функции несколькими субъектами, что ставит их в отношение состязательности.</a:t>
            </a:r>
          </a:p>
          <a:p>
            <a:r>
              <a:rPr lang="ru-RU" b="1" i="1" dirty="0" smtClean="0"/>
              <a:t>2.     «Дефицит источников». Разные представления о ценностях, в результате чего несколько человек одновременно не могут удовлетворить свои притязания в полной мере.</a:t>
            </a:r>
          </a:p>
          <a:p>
            <a:r>
              <a:rPr lang="ru-RU" b="1" i="1" dirty="0" smtClean="0"/>
              <a:t>3.     Формирование агрессивных реакций человека.</a:t>
            </a:r>
          </a:p>
          <a:p>
            <a:r>
              <a:rPr lang="ru-RU" b="1" i="1" dirty="0" smtClean="0"/>
              <a:t>4.      Ограниченность в ресурсах; различия в уровне образования, манерах поведения, жизненном опыте.</a:t>
            </a:r>
          </a:p>
          <a:p>
            <a:r>
              <a:rPr lang="ru-RU" b="1" i="1" dirty="0" smtClean="0"/>
              <a:t>5.     Низкий уровень коммуникации.</a:t>
            </a:r>
          </a:p>
          <a:p>
            <a:r>
              <a:rPr lang="ru-RU" b="1" i="1" dirty="0" smtClean="0"/>
              <a:t>6.     Низкая культура поведения.</a:t>
            </a:r>
          </a:p>
          <a:p>
            <a:endParaRPr lang="ru-RU" dirty="0"/>
          </a:p>
        </p:txBody>
      </p:sp>
      <p:pic>
        <p:nvPicPr>
          <p:cNvPr id="5" name="Содержимое 4" descr="3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17232"/>
            <a:ext cx="5340350" cy="39853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Рабочий стол\ПРЕЗЕНТАЦИЯ\29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3028" y="332656"/>
            <a:ext cx="84674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ЭТАПЫ РАЗВИТИЯ КОНФЛИКТА.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i="1" dirty="0" smtClean="0"/>
              <a:t>Возникновение конфликта;</a:t>
            </a:r>
          </a:p>
          <a:p>
            <a:pPr lvl="0"/>
            <a:r>
              <a:rPr lang="ru-RU" sz="2400" i="1" dirty="0" smtClean="0"/>
              <a:t>Осознание данной ситуации сторон;</a:t>
            </a:r>
          </a:p>
          <a:p>
            <a:pPr lvl="0"/>
            <a:r>
              <a:rPr lang="ru-RU" sz="2400" i="1" dirty="0" smtClean="0"/>
              <a:t>Конфликтное поведение;</a:t>
            </a:r>
          </a:p>
          <a:p>
            <a:pPr lvl="0"/>
            <a:r>
              <a:rPr lang="ru-RU" sz="2400" i="1" dirty="0" smtClean="0"/>
              <a:t>Исход конфликта (конструктивный, деструктивный, замораживание конфликта).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18434" name="Picture 2" descr="C:\Documents and Settings\User\Рабочий стол\ПРЕЗЕНТАЦИЯ\143570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789040"/>
            <a:ext cx="4886152" cy="2742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Рабочий стол\ПРЕЗЕНТАЦИЯ\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348880"/>
            <a:ext cx="1863775" cy="2266270"/>
          </a:xfrm>
          <a:prstGeom prst="rect">
            <a:avLst/>
          </a:prstGeom>
          <a:noFill/>
        </p:spPr>
      </p:pic>
      <p:pic>
        <p:nvPicPr>
          <p:cNvPr id="20483" name="Picture 3" descr="C:\Documents and Settings\User\Рабочий стол\ПРЕЗЕНТАЦИЯ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592" y="620688"/>
            <a:ext cx="2767376" cy="2016224"/>
          </a:xfrm>
          <a:prstGeom prst="rect">
            <a:avLst/>
          </a:prstGeom>
          <a:noFill/>
        </p:spPr>
      </p:pic>
      <p:pic>
        <p:nvPicPr>
          <p:cNvPr id="20484" name="Picture 4" descr="C:\Documents and Settings\User\Рабочий стол\ПРЕЗЕНТАЦИЯ\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21088"/>
            <a:ext cx="3254283" cy="2168166"/>
          </a:xfrm>
          <a:prstGeom prst="rect">
            <a:avLst/>
          </a:prstGeom>
          <a:noFill/>
        </p:spPr>
      </p:pic>
      <p:pic>
        <p:nvPicPr>
          <p:cNvPr id="20485" name="Picture 5" descr="C:\Documents and Settings\User\Рабочий стол\ПРЕЗЕНТАЦИЯ\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48680"/>
            <a:ext cx="2371725" cy="3009901"/>
          </a:xfrm>
          <a:prstGeom prst="rect">
            <a:avLst/>
          </a:prstGeom>
          <a:noFill/>
        </p:spPr>
      </p:pic>
      <p:pic>
        <p:nvPicPr>
          <p:cNvPr id="20486" name="Picture 6" descr="C:\Documents and Settings\User\Рабочий стол\ПРЕЗЕНТАЦИЯ\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4653136"/>
            <a:ext cx="2369097" cy="1762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</TotalTime>
  <Words>497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Профилактика социальных конфликтов</vt:lpstr>
      <vt:lpstr>Презентация PowerPoint</vt:lpstr>
      <vt:lpstr>Что такое конфликт. </vt:lpstr>
      <vt:lpstr>Презентация PowerPoint</vt:lpstr>
      <vt:lpstr>Презентация PowerPoint</vt:lpstr>
      <vt:lpstr> Причины возникновения конфликтов </vt:lpstr>
      <vt:lpstr>Презентация PowerPoint</vt:lpstr>
      <vt:lpstr>ЭТАПЫ РАЗВИТИЯ КОНФЛИКТА.</vt:lpstr>
      <vt:lpstr>Презентация PowerPoint</vt:lpstr>
      <vt:lpstr> Этапы разрешения конфликта. </vt:lpstr>
      <vt:lpstr>Каковы основные направления деятельности по предупреждению конфликтов? </vt:lpstr>
      <vt:lpstr> Как осуществляется профилактика конфликтов?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11</cp:revision>
  <dcterms:created xsi:type="dcterms:W3CDTF">2014-10-16T19:05:34Z</dcterms:created>
  <dcterms:modified xsi:type="dcterms:W3CDTF">2020-03-28T18:11:39Z</dcterms:modified>
</cp:coreProperties>
</file>